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321" r:id="rId4"/>
    <p:sldId id="322" r:id="rId5"/>
    <p:sldId id="291" r:id="rId6"/>
    <p:sldId id="350" r:id="rId7"/>
    <p:sldId id="348" r:id="rId8"/>
    <p:sldId id="351" r:id="rId9"/>
    <p:sldId id="352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43" r:id="rId23"/>
    <p:sldId id="344" r:id="rId24"/>
    <p:sldId id="345" r:id="rId25"/>
    <p:sldId id="34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96F6-D81D-4C8B-B74A-6DF7CEDF8E7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869D-FE9A-42EC-94A3-6AB53C518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5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1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18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26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9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0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72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1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0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31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EEE4-C101-44ED-8757-9EC328E52499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85E0-24E3-4EC7-A048-1994AF02F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is.gov/servlet/SingleRpt/SingleRpt?search_topic=TSN&amp;search_value=84652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s.usda.gov/java/ClassificationServlet?source=profile&amp;symbol=Gnetopsida&amp;display=31" TargetMode="External"/><Relationship Id="rId2" Type="http://schemas.openxmlformats.org/officeDocument/2006/relationships/hyperlink" Target="https://plants.usda.gov/java/ClassificationServlet?source=profile&amp;symbol=Gnetophyta&amp;display=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nts.usda.gov/java/ClassificationServlet?source=profile&amp;symbol=Ephedraceae&amp;display=3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is.gov/servlet/SingleRpt/SingleRpt?search_topic=TSN&amp;search_value=8465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is.gov/servlet/SingleRpt/SingleRpt?search_topic=TSN&amp;search_value=8465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7375"/>
            <a:ext cx="9144000" cy="6658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Laboratory work 2.2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878" y="283855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General characteristics of Fern and Gymnosperms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5831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0" y="205409"/>
            <a:ext cx="11323243" cy="6257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Division </a:t>
            </a:r>
            <a:r>
              <a:rPr lang="en-US" sz="2000" b="1" dirty="0" err="1"/>
              <a:t>Coniferophyta</a:t>
            </a:r>
            <a:r>
              <a:rPr lang="en-US" sz="2000" b="1" dirty="0"/>
              <a:t> - </a:t>
            </a:r>
            <a:r>
              <a:rPr lang="en-US" sz="2000" dirty="0"/>
              <a:t>Conifers </a:t>
            </a: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Class </a:t>
            </a:r>
            <a:r>
              <a:rPr lang="ru-RU" sz="2000" b="1" dirty="0" smtClean="0"/>
              <a:t> </a:t>
            </a:r>
            <a:r>
              <a:rPr lang="en-US" sz="2000" b="1" dirty="0" err="1" smtClean="0"/>
              <a:t>Pinopsida</a:t>
            </a:r>
            <a:r>
              <a:rPr lang="en-US" sz="2000" b="1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Pinales</a:t>
            </a:r>
            <a:endParaRPr lang="en-US" sz="20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Family </a:t>
            </a:r>
            <a:r>
              <a:rPr lang="ru-RU" sz="2000" b="1" dirty="0" err="1" smtClean="0"/>
              <a:t>Рinасеае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Genus </a:t>
            </a:r>
            <a:r>
              <a:rPr lang="en-US" sz="2000" b="1" i="1" dirty="0" err="1" smtClean="0"/>
              <a:t>Pinus</a:t>
            </a:r>
            <a:r>
              <a:rPr lang="en-US" sz="2000" b="1" i="1" dirty="0" smtClean="0"/>
              <a:t>, </a:t>
            </a:r>
            <a:r>
              <a:rPr lang="en-US" sz="2000" b="1" dirty="0" smtClean="0"/>
              <a:t>Genus </a:t>
            </a:r>
            <a:r>
              <a:rPr lang="en-US" sz="2000" b="1" i="1" dirty="0" err="1" smtClean="0"/>
              <a:t>Picea</a:t>
            </a:r>
            <a:r>
              <a:rPr lang="en-US" sz="2000" b="1" i="1" dirty="0" smtClean="0"/>
              <a:t> </a:t>
            </a:r>
            <a:endParaRPr lang="en-US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Herbarium of </a:t>
            </a:r>
            <a:r>
              <a:rPr lang="en-US" sz="2000" i="1" dirty="0" err="1" smtClean="0"/>
              <a:t>Pinus</a:t>
            </a:r>
            <a:r>
              <a:rPr lang="en-US" sz="2000" i="1" dirty="0" smtClean="0"/>
              <a:t> sp.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Picea</a:t>
            </a:r>
            <a:r>
              <a:rPr lang="en-US" sz="2000" i="1" dirty="0" smtClean="0"/>
              <a:t> sp.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Permanent cross-section preparation of pine tree pollen, male cones of pine,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needle-like leaves.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To investigate the structural features of pine shoot with leaves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Examine and draw:</a:t>
            </a:r>
          </a:p>
          <a:p>
            <a:pPr marL="712788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1.  a shoot of pine, spruce (herbarium). Label an elongated shoot, shortened shoots, leaves (needles), scaly leaves, a group of </a:t>
            </a:r>
            <a:r>
              <a:rPr lang="en-US" sz="2000" dirty="0" err="1" smtClean="0"/>
              <a:t>microstrobil</a:t>
            </a:r>
            <a:r>
              <a:rPr lang="en-US" sz="2000" dirty="0" smtClean="0"/>
              <a:t>, seed cone.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2. The structure of </a:t>
            </a:r>
            <a:r>
              <a:rPr lang="en-US" sz="2000" dirty="0" err="1" smtClean="0"/>
              <a:t>microstrobile</a:t>
            </a:r>
            <a:r>
              <a:rPr lang="en-US" sz="2000" dirty="0" smtClean="0"/>
              <a:t> (slides). Consider </a:t>
            </a:r>
            <a:r>
              <a:rPr lang="en-US" sz="2000" dirty="0" err="1" smtClean="0"/>
              <a:t>microstrobile</a:t>
            </a:r>
            <a:r>
              <a:rPr lang="en-US" sz="2000" dirty="0" smtClean="0"/>
              <a:t> at a low magnification microscope, label the axis of </a:t>
            </a:r>
            <a:r>
              <a:rPr lang="en-US" sz="2000" dirty="0" err="1" smtClean="0"/>
              <a:t>microstrobil</a:t>
            </a:r>
            <a:r>
              <a:rPr lang="en-US" sz="2000" dirty="0" smtClean="0"/>
              <a:t>, individual </a:t>
            </a:r>
            <a:r>
              <a:rPr lang="en-US" sz="2000" dirty="0" err="1" smtClean="0"/>
              <a:t>microsporophylls</a:t>
            </a:r>
            <a:r>
              <a:rPr lang="en-US" sz="2000" dirty="0" smtClean="0"/>
              <a:t>, </a:t>
            </a:r>
            <a:r>
              <a:rPr lang="en-US" sz="2000" dirty="0" err="1" smtClean="0"/>
              <a:t>microsporangia</a:t>
            </a:r>
            <a:r>
              <a:rPr lang="en-US" sz="2000" dirty="0" smtClean="0"/>
              <a:t>, microspores..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3. Pollen grains (slides). Label air bags, </a:t>
            </a:r>
            <a:r>
              <a:rPr lang="en-US" sz="2000" dirty="0" err="1" smtClean="0"/>
              <a:t>exine</a:t>
            </a:r>
            <a:r>
              <a:rPr lang="en-US" sz="2000" dirty="0" smtClean="0"/>
              <a:t>, </a:t>
            </a:r>
            <a:r>
              <a:rPr lang="en-US" sz="2000" dirty="0" err="1" smtClean="0"/>
              <a:t>intin</a:t>
            </a:r>
            <a:r>
              <a:rPr lang="en-US" sz="2000" dirty="0" smtClean="0"/>
              <a:t>.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4. The appearance of female cone, of the seed. Label the seed wing.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5. Draw life cycle of 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6632"/>
            <a:ext cx="5568619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692696"/>
            <a:ext cx="55686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95467" y="4653136"/>
            <a:ext cx="2466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Group of </a:t>
            </a:r>
            <a:r>
              <a:rPr lang="en-US" sz="2000" b="1" dirty="0" err="1" smtClean="0"/>
              <a:t>microstrobil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88288" y="3284984"/>
            <a:ext cx="127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Seed cone</a:t>
            </a:r>
            <a:endParaRPr lang="ru-RU" sz="2000" b="1" dirty="0"/>
          </a:p>
        </p:txBody>
      </p:sp>
      <p:pic>
        <p:nvPicPr>
          <p:cNvPr id="9" name="Picture 2" descr="C:\Users\ADM\Documents\Karime\2018\Lectures\Anatomy and morphology of plant\Additional materials\Gymnosperms\structure-mature-seed-cone-pine-section-english-titles-120195907.jpg"/>
          <p:cNvPicPr>
            <a:picLocks noChangeAspect="1" noChangeArrowheads="1"/>
          </p:cNvPicPr>
          <p:nvPr/>
        </p:nvPicPr>
        <p:blipFill>
          <a:blip r:embed="rId4" cstate="print"/>
          <a:srcRect r="-770" b="17324"/>
          <a:stretch>
            <a:fillRect/>
          </a:stretch>
        </p:blipFill>
        <p:spPr bwMode="auto">
          <a:xfrm>
            <a:off x="6192011" y="3789040"/>
            <a:ext cx="5809547" cy="241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87627" y="62533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Mature seed cone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DM\Documents\Karime\2018\Lectures\Anatomy and morphology of plant\Additional materials\Gymnosperms\clip_image002_thumb-25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75520" y="0"/>
            <a:ext cx="8576013" cy="68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ADM\Documents\Karime\2018\Lectures\Anatomy and morphology of plant\Lectures for Educ. Biology\Lecture 4 Stem\pinus_male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46246" y="395520"/>
            <a:ext cx="3482311" cy="554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79509" y="609329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Male Pine Cone</a:t>
            </a:r>
            <a:r>
              <a:rPr lang="en-US" i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886" y="5594342"/>
            <a:ext cx="2078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Female Pine Cone</a:t>
            </a:r>
            <a:endParaRPr lang="ru-RU" sz="2000" b="1" dirty="0"/>
          </a:p>
        </p:txBody>
      </p:sp>
      <p:pic>
        <p:nvPicPr>
          <p:cNvPr id="19458" name="Picture 2" descr="https://i.pinimg.com/originals/c8/c1/f2/c8c1f24642c136551d7508e4d6fd95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503" y="1128711"/>
            <a:ext cx="6641193" cy="42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796" y="4370535"/>
            <a:ext cx="3131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The appearance of the seed</a:t>
            </a:r>
            <a:endParaRPr lang="ru-RU" sz="2000" b="1" dirty="0"/>
          </a:p>
        </p:txBody>
      </p:sp>
      <p:pic>
        <p:nvPicPr>
          <p:cNvPr id="6" name="Picture 2" descr="C:\Users\ADM\Documents\Karime\2018\Lectures\Biodiversity of plants\Additional materials Biodiversity\12.jpg"/>
          <p:cNvPicPr>
            <a:picLocks noChangeAspect="1" noChangeArrowheads="1"/>
          </p:cNvPicPr>
          <p:nvPr/>
        </p:nvPicPr>
        <p:blipFill>
          <a:blip r:embed="rId2" cstate="print"/>
          <a:srcRect l="14073" t="31432" r="-278"/>
          <a:stretch>
            <a:fillRect/>
          </a:stretch>
        </p:blipFill>
        <p:spPr bwMode="auto">
          <a:xfrm>
            <a:off x="5797296" y="2650616"/>
            <a:ext cx="5980787" cy="266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915625" y="5423496"/>
            <a:ext cx="1599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Pollen grains </a:t>
            </a:r>
            <a:endParaRPr lang="ru-RU" sz="2000" b="1" dirty="0"/>
          </a:p>
        </p:txBody>
      </p:sp>
      <p:pic>
        <p:nvPicPr>
          <p:cNvPr id="3074" name="Picture 2" descr="C:\Users\ADM\Documents\Karime\2018\Lectures\Anatomy and morphology of plant\Additional materials\Gymnosperms\Seeds-of-Scots-pine.jpg"/>
          <p:cNvPicPr>
            <a:picLocks noChangeAspect="1" noChangeArrowheads="1"/>
          </p:cNvPicPr>
          <p:nvPr/>
        </p:nvPicPr>
        <p:blipFill>
          <a:blip r:embed="rId3" cstate="print"/>
          <a:srcRect l="9675" t="11786" r="8579" b="9079"/>
          <a:stretch>
            <a:fillRect/>
          </a:stretch>
        </p:blipFill>
        <p:spPr bwMode="auto">
          <a:xfrm>
            <a:off x="301752" y="1230069"/>
            <a:ext cx="5742432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\Documents\Karime\2018\Lectures\Biodiversity of plants\Additional materials Biodiversity\f-d 72f8cd5229dc9d55c1b253e2f0ee1c57ee2880dd13867f2bbc6cb7f2+IMAGE_THUMB_POSTCARD_TINY+IMAGE_THUMB_POSTCARD_TINY.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785" y="173736"/>
            <a:ext cx="7654992" cy="635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944228"/>
            <a:ext cx="10972800" cy="48795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b="1" dirty="0" smtClean="0"/>
              <a:t>Division </a:t>
            </a:r>
            <a:r>
              <a:rPr lang="en-US" b="1" dirty="0" err="1" smtClean="0"/>
              <a:t>Coniferophyta</a:t>
            </a:r>
            <a:r>
              <a:rPr lang="en-US" b="1" dirty="0" smtClean="0"/>
              <a:t> - </a:t>
            </a:r>
            <a:r>
              <a:rPr lang="en-US" dirty="0"/>
              <a:t>Conifers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 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Pinopsida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Pinales</a:t>
            </a:r>
            <a:endParaRPr lang="en-US" sz="24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/>
              <a:t>Family </a:t>
            </a:r>
            <a:r>
              <a:rPr lang="ru-RU" sz="2400" b="1" dirty="0" err="1"/>
              <a:t>Рinасеае</a:t>
            </a:r>
            <a:r>
              <a:rPr lang="ru-RU" sz="24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b="1" i="1" dirty="0" smtClean="0"/>
              <a:t>Pinus sibirica </a:t>
            </a:r>
            <a:r>
              <a:rPr lang="fr-FR" sz="2400" dirty="0" smtClean="0"/>
              <a:t>- Siberian pine (seeds)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Objective</a:t>
            </a:r>
            <a:r>
              <a:rPr lang="en-US" sz="2400" b="1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the </a:t>
            </a:r>
            <a:r>
              <a:rPr lang="fr-FR" sz="2400" dirty="0" smtClean="0"/>
              <a:t>seed of Siberian pine.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</a:t>
            </a:r>
            <a:r>
              <a:rPr lang="en-US" sz="2400" b="1" dirty="0" smtClean="0"/>
              <a:t>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Examine and draw:</a:t>
            </a:r>
          </a:p>
          <a:p>
            <a:pPr marL="712788" indent="0">
              <a:spcBef>
                <a:spcPts val="0"/>
              </a:spcBef>
              <a:buNone/>
            </a:pPr>
            <a:r>
              <a:rPr lang="en-US" sz="2400" dirty="0" smtClean="0"/>
              <a:t>The structure of the seed. Make a longitudinal section of the seed, draw and note: seed coat, endosperm, embryo (</a:t>
            </a:r>
            <a:r>
              <a:rPr lang="en-US" sz="2400" dirty="0" err="1" smtClean="0"/>
              <a:t>radicle</a:t>
            </a:r>
            <a:r>
              <a:rPr lang="en-US" sz="2400" dirty="0" smtClean="0"/>
              <a:t>), cotyledons.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5840" y="188641"/>
            <a:ext cx="7296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Seed is enveloped by a seed coat developed from the middle stony layer of the ovule. </a:t>
            </a:r>
          </a:p>
          <a:p>
            <a:r>
              <a:rPr lang="en-US" sz="2000" dirty="0" smtClean="0"/>
              <a:t>2. Inner fleshy layer may survive in the form a thin membrane. Outer fleshy layer disappears. </a:t>
            </a:r>
          </a:p>
          <a:p>
            <a:pPr algn="just"/>
            <a:r>
              <a:rPr lang="en-US" sz="2000" dirty="0" smtClean="0"/>
              <a:t>3. A thin, membranous and papery structure, called </a:t>
            </a:r>
            <a:r>
              <a:rPr lang="en-US" sz="2000" dirty="0" err="1" smtClean="0"/>
              <a:t>perisperm</a:t>
            </a:r>
            <a:r>
              <a:rPr lang="en-US" sz="2000" dirty="0" smtClean="0"/>
              <a:t>, develops inner to the seed coat. </a:t>
            </a:r>
          </a:p>
          <a:p>
            <a:r>
              <a:rPr lang="en-US" sz="2000" dirty="0" smtClean="0"/>
              <a:t>4. Well-developed endosperm is present. </a:t>
            </a:r>
          </a:p>
          <a:p>
            <a:r>
              <a:rPr lang="en-US" sz="2000" dirty="0" smtClean="0"/>
              <a:t>5. In the centre is present the embryo consisting of a </a:t>
            </a:r>
            <a:r>
              <a:rPr lang="en-US" sz="2000" dirty="0" err="1" smtClean="0"/>
              <a:t>hypocotyle</a:t>
            </a:r>
            <a:r>
              <a:rPr lang="en-US" sz="2000" dirty="0" smtClean="0"/>
              <a:t>, </a:t>
            </a:r>
            <a:r>
              <a:rPr lang="en-US" sz="2000" dirty="0" err="1" smtClean="0"/>
              <a:t>radicle</a:t>
            </a:r>
            <a:r>
              <a:rPr lang="en-US" sz="2000" dirty="0" smtClean="0"/>
              <a:t>, </a:t>
            </a:r>
            <a:r>
              <a:rPr lang="en-US" sz="2000" dirty="0" err="1" smtClean="0"/>
              <a:t>plumule</a:t>
            </a:r>
            <a:r>
              <a:rPr lang="en-US" sz="2000" dirty="0" smtClean="0"/>
              <a:t> and 2 to 14 or more cotyledons. </a:t>
            </a:r>
            <a:endParaRPr lang="en-US" sz="2000" dirty="0"/>
          </a:p>
        </p:txBody>
      </p:sp>
      <p:pic>
        <p:nvPicPr>
          <p:cNvPr id="1027" name="Picture 3" descr="C:\Users\ADM\Documents\Karime\2018\Lectures\Anatomy and morphology of plant\Additional materials\Gymnosperms\siberian-pine-nuts-and-needles-branch.jpg"/>
          <p:cNvPicPr>
            <a:picLocks noChangeAspect="1" noChangeArrowheads="1"/>
          </p:cNvPicPr>
          <p:nvPr/>
        </p:nvPicPr>
        <p:blipFill>
          <a:blip r:embed="rId2" cstate="print"/>
          <a:srcRect l="5324" t="3958" r="9494" b="16881"/>
          <a:stretch>
            <a:fillRect/>
          </a:stretch>
        </p:blipFill>
        <p:spPr bwMode="auto">
          <a:xfrm>
            <a:off x="6672064" y="3258000"/>
            <a:ext cx="3840000" cy="36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3392" y="5949280"/>
            <a:ext cx="278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Pinus</a:t>
            </a:r>
            <a:r>
              <a:rPr lang="en-US" sz="2000" b="1" dirty="0" smtClean="0"/>
              <a:t> single seed</a:t>
            </a:r>
            <a:endParaRPr lang="ru-RU" sz="2000" b="1" dirty="0"/>
          </a:p>
        </p:txBody>
      </p:sp>
      <p:pic>
        <p:nvPicPr>
          <p:cNvPr id="8" name="Picture 2" descr="https://www.carlsonstockart.com/images/xl/Pine-and-Bean-Seeds.jpg"/>
          <p:cNvPicPr>
            <a:picLocks noChangeAspect="1" noChangeArrowheads="1"/>
          </p:cNvPicPr>
          <p:nvPr/>
        </p:nvPicPr>
        <p:blipFill>
          <a:blip r:embed="rId3" cstate="print"/>
          <a:srcRect t="15652" r="50912" b="18827"/>
          <a:stretch>
            <a:fillRect/>
          </a:stretch>
        </p:blipFill>
        <p:spPr bwMode="auto">
          <a:xfrm>
            <a:off x="429894" y="1335024"/>
            <a:ext cx="4011090" cy="449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1032" y="1159268"/>
            <a:ext cx="10395751" cy="44958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b="1" dirty="0"/>
              <a:t>Division </a:t>
            </a:r>
            <a:r>
              <a:rPr lang="en-US" b="1" dirty="0" err="1"/>
              <a:t>Coniferophyta</a:t>
            </a:r>
            <a:r>
              <a:rPr lang="en-US" b="1" dirty="0"/>
              <a:t> - </a:t>
            </a:r>
            <a:r>
              <a:rPr lang="en-US" dirty="0"/>
              <a:t>Conifers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 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Pinopsida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Pinales</a:t>
            </a:r>
            <a:endParaRPr lang="en-US" sz="24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/>
              <a:t>Family </a:t>
            </a:r>
            <a:r>
              <a:rPr lang="ru-RU" sz="2400" b="1" dirty="0" err="1"/>
              <a:t>Рinасеае</a:t>
            </a:r>
            <a:r>
              <a:rPr lang="ru-RU" sz="24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i="1" dirty="0" smtClean="0"/>
              <a:t>Abies sibirica</a:t>
            </a:r>
            <a:r>
              <a:rPr lang="es-ES" sz="2400" dirty="0" smtClean="0"/>
              <a:t> - Siberian fir</a:t>
            </a: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the </a:t>
            </a:r>
            <a:r>
              <a:rPr lang="fr-FR" sz="2400" dirty="0" smtClean="0"/>
              <a:t>shoot and leaves of Sierian </a:t>
            </a:r>
            <a:r>
              <a:rPr lang="en-US" sz="2400" dirty="0" smtClean="0"/>
              <a:t>Fir (herbarium).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Examine and draw:</a:t>
            </a:r>
          </a:p>
          <a:p>
            <a:pPr marL="712788" indent="0">
              <a:spcBef>
                <a:spcPts val="0"/>
              </a:spcBef>
              <a:buNone/>
            </a:pPr>
            <a:r>
              <a:rPr lang="en-US" sz="2400" dirty="0" smtClean="0"/>
              <a:t>Draw  and note: elongated shoots, leaves.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777" y="6237312"/>
            <a:ext cx="3585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Shoot and leaves of Siberian </a:t>
            </a:r>
            <a:r>
              <a:rPr lang="en-US" sz="2000" b="1" dirty="0" smtClean="0"/>
              <a:t>Fir </a:t>
            </a:r>
            <a:endParaRPr lang="ru-RU" sz="2000" b="1" dirty="0"/>
          </a:p>
        </p:txBody>
      </p:sp>
      <p:pic>
        <p:nvPicPr>
          <p:cNvPr id="2050" name="Picture 2" descr="C:\Users\ADM\Documents\Karime\2018\Lectures\Anatomy and morphology of plant\Additional materials\Gymnosperms\91ebe3415668ce42c30435caf26063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05" y="260648"/>
            <a:ext cx="7968000" cy="5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04665"/>
            <a:ext cx="10972800" cy="609671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Material: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Division </a:t>
            </a:r>
            <a:r>
              <a:rPr lang="en-US" sz="2200" b="1" dirty="0" err="1" smtClean="0"/>
              <a:t>Tracheophyta</a:t>
            </a:r>
            <a:r>
              <a:rPr lang="en-US" sz="2200" b="1" dirty="0" smtClean="0"/>
              <a:t>  – vascular plants, </a:t>
            </a:r>
            <a:r>
              <a:rPr lang="en-US" sz="2200" b="1" dirty="0" err="1" smtClean="0"/>
              <a:t>tracheophytes</a:t>
            </a:r>
            <a:r>
              <a:rPr lang="en-US" sz="2200" b="1" dirty="0" smtClean="0"/>
              <a:t>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Class</a:t>
            </a:r>
            <a:r>
              <a:rPr lang="en-US" sz="2200" b="1" dirty="0" smtClean="0">
                <a:hlinkClick r:id="rId2"/>
              </a:rPr>
              <a:t> </a:t>
            </a:r>
            <a:r>
              <a:rPr lang="en-US" sz="2200" b="1" dirty="0" err="1" smtClean="0"/>
              <a:t>Polypodiopsida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leptosporangiate</a:t>
            </a:r>
            <a:r>
              <a:rPr lang="en-US" sz="2200" b="1" dirty="0" smtClean="0"/>
              <a:t> ferns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Order </a:t>
            </a:r>
            <a:r>
              <a:rPr lang="en-US" sz="2200" b="1" dirty="0" err="1" smtClean="0"/>
              <a:t>Polypodiales</a:t>
            </a:r>
            <a:endParaRPr lang="en-US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Family </a:t>
            </a:r>
            <a:r>
              <a:rPr lang="en-US" sz="2200" b="1" dirty="0" err="1" smtClean="0"/>
              <a:t>Dryopteridaceae</a:t>
            </a:r>
            <a:r>
              <a:rPr lang="en-US" sz="2200" b="1" dirty="0" smtClean="0"/>
              <a:t> – wood ferns, </a:t>
            </a:r>
            <a:r>
              <a:rPr lang="en-US" sz="2200" b="1" dirty="0" err="1" smtClean="0"/>
              <a:t>woodferns</a:t>
            </a:r>
            <a:r>
              <a:rPr lang="en-US" sz="22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Genus </a:t>
            </a:r>
            <a:r>
              <a:rPr lang="en-US" sz="2200" b="1" dirty="0" err="1" smtClean="0"/>
              <a:t>Dryopteris</a:t>
            </a:r>
            <a:r>
              <a:rPr lang="en-US" sz="2200" b="1" dirty="0" smtClean="0"/>
              <a:t>  – </a:t>
            </a:r>
            <a:r>
              <a:rPr lang="en-US" sz="2200" b="1" dirty="0" err="1" smtClean="0"/>
              <a:t>shieldfern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woodfern</a:t>
            </a:r>
            <a:r>
              <a:rPr lang="en-US" sz="2200" b="1" dirty="0" smtClean="0"/>
              <a:t>,  wood fern, shield fern</a:t>
            </a:r>
            <a:endParaRPr lang="ru-RU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Herbarium of </a:t>
            </a:r>
            <a:r>
              <a:rPr lang="en-US" sz="2400" i="1" dirty="0" err="1" smtClean="0"/>
              <a:t>Dryopteris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filix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</a:t>
            </a:r>
            <a:r>
              <a:rPr lang="en-US" sz="2400" i="1" dirty="0" smtClean="0"/>
              <a:t>,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Permanent cross-section preparations of </a:t>
            </a:r>
            <a:r>
              <a:rPr lang="en-US" sz="2200" i="1" dirty="0" err="1" smtClean="0"/>
              <a:t>Dryopteris</a:t>
            </a:r>
            <a:r>
              <a:rPr lang="en-US" sz="2200" i="1" dirty="0" smtClean="0"/>
              <a:t> </a:t>
            </a:r>
            <a:r>
              <a:rPr lang="en-US" sz="2200" dirty="0" err="1" smtClean="0"/>
              <a:t>sorus</a:t>
            </a:r>
            <a:r>
              <a:rPr lang="en-US" sz="2200" dirty="0" smtClean="0"/>
              <a:t>, </a:t>
            </a:r>
            <a:r>
              <a:rPr lang="en-US" sz="2200" dirty="0" err="1" smtClean="0"/>
              <a:t>prothallus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To investigate the structural features of </a:t>
            </a:r>
            <a:r>
              <a:rPr lang="en-US" sz="2400" i="1" dirty="0" err="1" smtClean="0"/>
              <a:t>Dryopteris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filix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Consider and draw a general view of </a:t>
            </a:r>
            <a:r>
              <a:rPr lang="en-US" sz="2200" i="1" dirty="0" err="1" smtClean="0"/>
              <a:t>Dryopteris</a:t>
            </a:r>
            <a:r>
              <a:rPr lang="en-US" sz="2200" i="1" dirty="0" smtClean="0"/>
              <a:t> sp. </a:t>
            </a:r>
            <a:r>
              <a:rPr lang="en-US" sz="2200" dirty="0" smtClean="0"/>
              <a:t>with fronds, </a:t>
            </a:r>
            <a:r>
              <a:rPr lang="en-US" sz="2200" dirty="0" err="1" smtClean="0"/>
              <a:t>sori</a:t>
            </a:r>
            <a:r>
              <a:rPr lang="en-US" sz="2200" dirty="0" smtClean="0"/>
              <a:t>. Label in the picture: rhizome, adventitious roots, </a:t>
            </a:r>
            <a:r>
              <a:rPr lang="en-US" sz="2200" dirty="0" err="1" smtClean="0"/>
              <a:t>sori</a:t>
            </a:r>
            <a:r>
              <a:rPr lang="en-US" sz="2200" dirty="0" smtClean="0"/>
              <a:t>, sporangia, </a:t>
            </a:r>
            <a:r>
              <a:rPr lang="en-US" sz="2200" dirty="0" err="1" smtClean="0"/>
              <a:t>indusium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Draw a structure of </a:t>
            </a:r>
            <a:r>
              <a:rPr lang="en-US" sz="2200" dirty="0" err="1" smtClean="0"/>
              <a:t>sori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Note the round </a:t>
            </a:r>
            <a:r>
              <a:rPr lang="en-US" sz="2200" dirty="0" err="1" smtClean="0"/>
              <a:t>sori</a:t>
            </a:r>
            <a:r>
              <a:rPr lang="en-US" sz="2200" dirty="0" smtClean="0"/>
              <a:t>, which are </a:t>
            </a:r>
            <a:r>
              <a:rPr lang="en-US" sz="2200" dirty="0" err="1" smtClean="0"/>
              <a:t>exindusiate</a:t>
            </a:r>
            <a:r>
              <a:rPr lang="en-US" sz="2200" dirty="0" smtClean="0"/>
              <a:t>, characteristic of this family.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Draw the appearance  of the </a:t>
            </a:r>
            <a:r>
              <a:rPr lang="en-US" sz="2200" dirty="0" err="1" smtClean="0"/>
              <a:t>prothallus</a:t>
            </a:r>
            <a:r>
              <a:rPr lang="en-US" sz="2200" dirty="0" smtClean="0"/>
              <a:t>, denote antheridia,  archegonia, apical notch, rhizoids. </a:t>
            </a:r>
            <a:br>
              <a:rPr lang="en-US" sz="2200" dirty="0" smtClean="0"/>
            </a:br>
            <a:r>
              <a:rPr lang="en-US" sz="2200" dirty="0" smtClean="0"/>
              <a:t>Draw life cycle of </a:t>
            </a:r>
            <a:r>
              <a:rPr lang="en-US" sz="2200" i="1" dirty="0" err="1" smtClean="0"/>
              <a:t>Dryopteris</a:t>
            </a:r>
            <a:r>
              <a:rPr lang="en-US" sz="2200" i="1" dirty="0" smtClean="0"/>
              <a:t> 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04666"/>
            <a:ext cx="10972800" cy="62338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b="1" dirty="0"/>
              <a:t>Division </a:t>
            </a:r>
            <a:r>
              <a:rPr lang="en-US" b="1" dirty="0" err="1"/>
              <a:t>Coniferophyta</a:t>
            </a:r>
            <a:r>
              <a:rPr lang="en-US" b="1" dirty="0"/>
              <a:t> - </a:t>
            </a:r>
            <a:r>
              <a:rPr lang="en-US" dirty="0"/>
              <a:t>Conifers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 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Pinopsida</a:t>
            </a:r>
            <a:r>
              <a:rPr lang="en-US" sz="2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Order </a:t>
            </a:r>
            <a:r>
              <a:rPr lang="en-US" sz="2400" b="1" dirty="0" err="1"/>
              <a:t>Pinales</a:t>
            </a: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Family </a:t>
            </a:r>
            <a:r>
              <a:rPr lang="en-US" sz="2400" b="1" dirty="0" err="1" smtClean="0"/>
              <a:t>Cupressaceae</a:t>
            </a:r>
            <a:r>
              <a:rPr lang="en-US" sz="2400" dirty="0" smtClean="0"/>
              <a:t> </a:t>
            </a:r>
            <a:r>
              <a:rPr lang="en-US" sz="2400" dirty="0"/>
              <a:t>– Cypress family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Juniper</a:t>
            </a:r>
            <a:r>
              <a:rPr lang="es-ES" sz="2400" b="1" i="1" dirty="0" smtClean="0"/>
              <a:t>us </a:t>
            </a:r>
            <a:r>
              <a:rPr lang="es-ES" sz="2400" b="1" dirty="0" smtClean="0"/>
              <a:t>sp</a:t>
            </a:r>
            <a:r>
              <a:rPr lang="es-ES" sz="2400" dirty="0" smtClean="0"/>
              <a:t>. - </a:t>
            </a:r>
            <a:r>
              <a:rPr lang="en-US" sz="2400" dirty="0" smtClean="0"/>
              <a:t>Juniper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the </a:t>
            </a:r>
            <a:r>
              <a:rPr lang="fr-FR" sz="2400" dirty="0" smtClean="0"/>
              <a:t>shoot and leaves of </a:t>
            </a:r>
            <a:r>
              <a:rPr lang="en-US" sz="2400" dirty="0" smtClean="0"/>
              <a:t>Juniper (herbarium).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Examine and draw:</a:t>
            </a:r>
          </a:p>
          <a:p>
            <a:pPr marL="712788" indent="0">
              <a:spcBef>
                <a:spcPts val="0"/>
              </a:spcBef>
              <a:buNone/>
            </a:pPr>
            <a:r>
              <a:rPr lang="en-US" sz="2400" dirty="0" smtClean="0"/>
              <a:t>Juniper  shoot (herbarium). Label needle-like leaves, whorled leaf arrangement, berry-like cones ("cones"). </a:t>
            </a:r>
          </a:p>
          <a:p>
            <a:pPr marL="712788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712788" indent="0">
              <a:spcBef>
                <a:spcPts val="0"/>
              </a:spcBef>
              <a:buNone/>
            </a:pPr>
            <a:r>
              <a:rPr lang="en-US" sz="2400" dirty="0" smtClean="0"/>
              <a:t>The female seed cones are very distinctive, with fleshy, fruit-like coalescing scales which fuse together to form a "berry"-like structure, 4–27 mm long, with 1–12 </a:t>
            </a:r>
            <a:r>
              <a:rPr lang="en-US" sz="2400" dirty="0" err="1" smtClean="0"/>
              <a:t>unwinged</a:t>
            </a:r>
            <a:r>
              <a:rPr lang="en-US" sz="2400" dirty="0" smtClean="0"/>
              <a:t>, hard-shelled seeds.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ocuments\Karime\2018\Lectures\Anatomy and morphology of plant\Additional materials\Gymnosperm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39" y="383948"/>
            <a:ext cx="5797119" cy="3564000"/>
          </a:xfrm>
          <a:prstGeom prst="rect">
            <a:avLst/>
          </a:prstGeom>
          <a:noFill/>
        </p:spPr>
      </p:pic>
      <p:pic>
        <p:nvPicPr>
          <p:cNvPr id="4099" name="Picture 3" descr="C:\Users\ADM\Documents\Karime\2018\Lectures\Anatomy and morphology of plant\Additional materials\Gymnosperms\800px-Juniper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7" y="3284984"/>
            <a:ext cx="6487668" cy="309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83499" y="4077072"/>
            <a:ext cx="211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Needle-like leaves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8129" y="6309320"/>
            <a:ext cx="35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Berry-like cones and seeds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04666"/>
            <a:ext cx="11247040" cy="61926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Material: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Division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Gnetophyta</a:t>
            </a:r>
            <a:r>
              <a:rPr lang="en-US" sz="2400" b="1" dirty="0" smtClean="0">
                <a:hlinkClick r:id="rId2"/>
              </a:rPr>
              <a:t> 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Class </a:t>
            </a:r>
            <a:r>
              <a:rPr lang="en-US" sz="2400" b="1" dirty="0" err="1" smtClean="0"/>
              <a:t>Gnetopsida</a:t>
            </a:r>
            <a:r>
              <a:rPr lang="en-US" sz="2400" dirty="0" smtClean="0">
                <a:hlinkClick r:id="rId3"/>
              </a:rPr>
              <a:t>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Ephedrales</a:t>
            </a: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Family </a:t>
            </a:r>
            <a:r>
              <a:rPr lang="en-US" sz="2400" b="1" dirty="0" err="1" smtClean="0"/>
              <a:t>Ephedraceae</a:t>
            </a:r>
            <a:r>
              <a:rPr lang="en-US" sz="2400" dirty="0" smtClean="0">
                <a:hlinkClick r:id="rId4"/>
              </a:rPr>
              <a:t> </a:t>
            </a:r>
            <a:r>
              <a:rPr lang="en-US" sz="2400" dirty="0"/>
              <a:t>– Mormon-tea </a:t>
            </a:r>
            <a:r>
              <a:rPr lang="en-US" sz="2400" dirty="0" smtClean="0"/>
              <a:t>family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 err="1" smtClean="0"/>
              <a:t>Ephedra</a:t>
            </a:r>
            <a:r>
              <a:rPr lang="en-US" sz="2400" b="1" dirty="0" smtClean="0"/>
              <a:t>  sp.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 smtClean="0"/>
              <a:t>jointfir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Objective: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the </a:t>
            </a:r>
            <a:r>
              <a:rPr lang="fr-FR" sz="2400" dirty="0" smtClean="0"/>
              <a:t>shoot and leaves of </a:t>
            </a:r>
            <a:r>
              <a:rPr lang="en-US" sz="2400" dirty="0" err="1" smtClean="0"/>
              <a:t>jointfir</a:t>
            </a:r>
            <a:r>
              <a:rPr lang="en-US" sz="2400" dirty="0" smtClean="0"/>
              <a:t> (</a:t>
            </a:r>
            <a:r>
              <a:rPr lang="en-US" sz="2400" i="1" dirty="0" smtClean="0"/>
              <a:t>Ephedra)</a:t>
            </a:r>
            <a:r>
              <a:rPr lang="en-US" sz="2400" dirty="0"/>
              <a:t>.</a:t>
            </a: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Examine and draw: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shoot </a:t>
            </a:r>
            <a:r>
              <a:rPr lang="fr-FR" sz="2400" dirty="0"/>
              <a:t>of </a:t>
            </a:r>
            <a:r>
              <a:rPr lang="en-US" sz="2400" dirty="0" err="1"/>
              <a:t>jointfir</a:t>
            </a:r>
            <a:r>
              <a:rPr lang="en-US" sz="2400" dirty="0"/>
              <a:t> (</a:t>
            </a:r>
            <a:r>
              <a:rPr lang="en-US" sz="2400" dirty="0" smtClean="0"/>
              <a:t>herbarium). Label </a:t>
            </a:r>
            <a:r>
              <a:rPr lang="en-US" sz="2400" dirty="0"/>
              <a:t>opposite arranged </a:t>
            </a:r>
            <a:r>
              <a:rPr lang="en-US" sz="2400" dirty="0" smtClean="0"/>
              <a:t>scale-like leaves, compound male strobilus, separate </a:t>
            </a:r>
            <a:r>
              <a:rPr lang="en-US" sz="2400" dirty="0" err="1"/>
              <a:t>microstrobil</a:t>
            </a:r>
            <a:r>
              <a:rPr lang="en-US" sz="2400" dirty="0"/>
              <a:t> </a:t>
            </a:r>
            <a:r>
              <a:rPr lang="en-US" sz="2400" dirty="0" smtClean="0"/>
              <a:t>(bracts, stalk </a:t>
            </a:r>
            <a:r>
              <a:rPr lang="en-US" sz="2400" dirty="0"/>
              <a:t>with 2-8 microsporangia</a:t>
            </a:r>
            <a:r>
              <a:rPr lang="en-US" sz="2400" dirty="0" smtClean="0"/>
              <a:t>);</a:t>
            </a:r>
          </a:p>
          <a:p>
            <a:pPr marL="7127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appearance of female strobilus, longitudinal </a:t>
            </a:r>
            <a:r>
              <a:rPr lang="en-US" sz="2400" dirty="0"/>
              <a:t>section of </a:t>
            </a:r>
            <a:r>
              <a:rPr lang="en-US" sz="2400" dirty="0" smtClean="0"/>
              <a:t>female strobilus; </a:t>
            </a:r>
            <a:r>
              <a:rPr lang="en-US" sz="2400" dirty="0"/>
              <a:t>mature </a:t>
            </a:r>
            <a:r>
              <a:rPr lang="en-US" sz="2400" dirty="0" smtClean="0"/>
              <a:t>female strobilus </a:t>
            </a:r>
            <a:r>
              <a:rPr lang="en-US" sz="2400" dirty="0"/>
              <a:t>with bright colored fleshy fruitless scales.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21"/>
          <a:stretch/>
        </p:blipFill>
        <p:spPr>
          <a:xfrm>
            <a:off x="2167456" y="543747"/>
            <a:ext cx="7023336" cy="46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1852" y="5394916"/>
            <a:ext cx="202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Shoot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of </a:t>
            </a:r>
            <a:r>
              <a:rPr lang="en-US" sz="2000" b="1" i="1" dirty="0" smtClean="0"/>
              <a:t>Ephedra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2616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712" y="13396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Male strobilus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97" r="-55" b="67113"/>
          <a:stretch/>
        </p:blipFill>
        <p:spPr>
          <a:xfrm>
            <a:off x="146304" y="548680"/>
            <a:ext cx="4718304" cy="3295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206" b="15240"/>
          <a:stretch/>
        </p:blipFill>
        <p:spPr>
          <a:xfrm>
            <a:off x="6582059" y="332656"/>
            <a:ext cx="5204558" cy="30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349" y="4077072"/>
            <a:ext cx="341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000" b="1" dirty="0" smtClean="0"/>
              <a:t>A compound male strobilus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7" r="6623" b="15555"/>
          <a:stretch/>
        </p:blipFill>
        <p:spPr>
          <a:xfrm>
            <a:off x="4267219" y="3717032"/>
            <a:ext cx="4704524" cy="252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55840" y="6381328"/>
            <a:ext cx="3620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 single male flower of </a:t>
            </a:r>
            <a:r>
              <a:rPr lang="en-US" sz="2000" b="1" i="1" dirty="0" smtClean="0"/>
              <a:t>Ephedra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575557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67" y="210621"/>
            <a:ext cx="228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Female strobilus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71" r="38375"/>
          <a:stretch/>
        </p:blipFill>
        <p:spPr>
          <a:xfrm>
            <a:off x="8040979" y="1706830"/>
            <a:ext cx="3744416" cy="3888000"/>
          </a:xfrm>
          <a:prstGeom prst="rect">
            <a:avLst/>
          </a:prstGeom>
        </p:spPr>
      </p:pic>
      <p:pic>
        <p:nvPicPr>
          <p:cNvPr id="9" name="Picture 3" descr="C:\Users\ADM\Documents\Karime\2018\Lectures\Anatomy and morphology of plant\Additional materials\Gymnosperms\clip_image022_thumb-7.jpg"/>
          <p:cNvPicPr>
            <a:picLocks noChangeAspect="1" noChangeArrowheads="1"/>
          </p:cNvPicPr>
          <p:nvPr/>
        </p:nvPicPr>
        <p:blipFill>
          <a:blip r:embed="rId3" cstate="print"/>
          <a:srcRect l="4382" t="2085" r="7417" b="46440"/>
          <a:stretch>
            <a:fillRect/>
          </a:stretch>
        </p:blipFill>
        <p:spPr bwMode="auto">
          <a:xfrm>
            <a:off x="429768" y="630936"/>
            <a:ext cx="6757416" cy="53074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792" y="6028144"/>
            <a:ext cx="75346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A- ovulate shoots, B - female strobilus, C – L.S. of the top ovulate strobilus</a:t>
            </a:r>
            <a:endParaRPr lang="ru-RU" sz="2000" b="1" dirty="0" smtClean="0"/>
          </a:p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39883" y="5805264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4742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ADM\Documents\Karime\2018\Lectures\Anatomy and morphology of plant\Additional materials\Mosses and other\Dryopteris_filix_mas_n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28"/>
          <a:stretch>
            <a:fillRect/>
          </a:stretch>
        </p:blipFill>
        <p:spPr bwMode="auto">
          <a:xfrm>
            <a:off x="196993" y="124841"/>
            <a:ext cx="4144298" cy="59101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65247" y="6225278"/>
            <a:ext cx="2177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Dryopteris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filix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mas</a:t>
            </a:r>
            <a:endParaRPr lang="ru-RU" sz="2000" dirty="0"/>
          </a:p>
        </p:txBody>
      </p:sp>
      <p:pic>
        <p:nvPicPr>
          <p:cNvPr id="27650" name="Picture 2" descr="https://upload.wikimedia.org/wikipedia/commons/thumb/6/60/Dryopteris_filix-mas_-_K%C3%B6hler%E2%80%93s_Medizinal-Pflanzen-202.jpg/265px-Dryopteris_filix-mas_-_K%C3%B6hler%E2%80%93s_Medizinal-Pflanzen-202.jpg"/>
          <p:cNvPicPr>
            <a:picLocks noChangeAspect="1" noChangeArrowheads="1"/>
          </p:cNvPicPr>
          <p:nvPr/>
        </p:nvPicPr>
        <p:blipFill>
          <a:blip r:embed="rId3" cstate="print"/>
          <a:srcRect t="2254" b="3059"/>
          <a:stretch>
            <a:fillRect/>
          </a:stretch>
        </p:blipFill>
        <p:spPr bwMode="auto">
          <a:xfrm>
            <a:off x="6062559" y="137160"/>
            <a:ext cx="4817343" cy="59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DM\Documents\Karime\2018\Lectures\Anatomy and morphology of plant\Additional materials\Mosses and other\fern_indusium0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10093"/>
          <a:stretch>
            <a:fillRect/>
          </a:stretch>
        </p:blipFill>
        <p:spPr bwMode="auto">
          <a:xfrm>
            <a:off x="350069" y="3615239"/>
            <a:ext cx="3671237" cy="2988000"/>
          </a:xfrm>
          <a:prstGeom prst="rect">
            <a:avLst/>
          </a:prstGeom>
          <a:noFill/>
        </p:spPr>
      </p:pic>
      <p:pic>
        <p:nvPicPr>
          <p:cNvPr id="66563" name="Picture 3" descr="C:\Users\ADM\Documents\Karime\2018\Lectures\Anatomy and morphology of plant\Additional materials\Mosses and other\image009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19776"/>
          <a:stretch>
            <a:fillRect/>
          </a:stretch>
        </p:blipFill>
        <p:spPr bwMode="auto">
          <a:xfrm>
            <a:off x="129272" y="221942"/>
            <a:ext cx="6231855" cy="298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166388"/>
            <a:ext cx="563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Dryopteris</a:t>
            </a:r>
            <a:r>
              <a:rPr lang="en-US" i="1" dirty="0" smtClean="0"/>
              <a:t>: </a:t>
            </a:r>
            <a:r>
              <a:rPr lang="en-US" dirty="0" smtClean="0"/>
              <a:t>(</a:t>
            </a:r>
            <a:r>
              <a:rPr lang="en-US" b="1" dirty="0" smtClean="0"/>
              <a:t>a)</a:t>
            </a:r>
            <a:r>
              <a:rPr lang="en-US" dirty="0" smtClean="0"/>
              <a:t> Part of </a:t>
            </a:r>
            <a:r>
              <a:rPr lang="en-US" dirty="0" err="1" smtClean="0"/>
              <a:t>sporophyll</a:t>
            </a:r>
            <a:r>
              <a:rPr lang="en-US" dirty="0" smtClean="0"/>
              <a:t> with </a:t>
            </a:r>
            <a:r>
              <a:rPr lang="en-US" dirty="0" err="1" smtClean="0"/>
              <a:t>sori</a:t>
            </a:r>
            <a:r>
              <a:rPr lang="en-US" dirty="0" smtClean="0"/>
              <a:t>, (</a:t>
            </a:r>
            <a:r>
              <a:rPr lang="en-US" b="1" dirty="0" smtClean="0"/>
              <a:t>b</a:t>
            </a:r>
            <a:r>
              <a:rPr lang="en-US" dirty="0" smtClean="0"/>
              <a:t>) T.S. of </a:t>
            </a:r>
            <a:r>
              <a:rPr lang="en-US" dirty="0" err="1" smtClean="0"/>
              <a:t>sorus</a:t>
            </a:r>
            <a:endParaRPr lang="ru-RU" dirty="0"/>
          </a:p>
        </p:txBody>
      </p:sp>
      <p:pic>
        <p:nvPicPr>
          <p:cNvPr id="10" name="Picture 2" descr="C:\Users\ADM\Documents\Karime\2018\Lectures\Biodiversity of plants\Additional materials Biodiversity\clip_image008-4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033" b="6071"/>
          <a:stretch>
            <a:fillRect/>
          </a:stretch>
        </p:blipFill>
        <p:spPr bwMode="auto">
          <a:xfrm>
            <a:off x="7498078" y="983161"/>
            <a:ext cx="4404106" cy="4356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706615" y="5474167"/>
            <a:ext cx="426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prstClr val="black"/>
                </a:solidFill>
              </a:rPr>
              <a:t>Dryopteris</a:t>
            </a:r>
            <a:r>
              <a:rPr lang="en-US" sz="2000" i="1" dirty="0" smtClean="0">
                <a:solidFill>
                  <a:prstClr val="black"/>
                </a:solidFill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</a:rPr>
              <a:t>filix-mas</a:t>
            </a:r>
            <a:r>
              <a:rPr lang="en-US" sz="2000" dirty="0" smtClean="0">
                <a:solidFill>
                  <a:prstClr val="black"/>
                </a:solidFill>
              </a:rPr>
              <a:t>: A mature </a:t>
            </a:r>
            <a:r>
              <a:rPr lang="en-US" sz="2000" dirty="0" err="1" smtClean="0">
                <a:solidFill>
                  <a:prstClr val="black"/>
                </a:solidFill>
              </a:rPr>
              <a:t>protallus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\Documents\Karime\2018\Lectures\Anatomy and morphology of plant\Additional materials\Mosses and other\dryopteris life cycle.JPG"/>
          <p:cNvPicPr>
            <a:picLocks noChangeAspect="1" noChangeArrowheads="1"/>
          </p:cNvPicPr>
          <p:nvPr/>
        </p:nvPicPr>
        <p:blipFill>
          <a:blip r:embed="rId2" cstate="print"/>
          <a:srcRect t="2150"/>
          <a:stretch>
            <a:fillRect/>
          </a:stretch>
        </p:blipFill>
        <p:spPr bwMode="auto">
          <a:xfrm>
            <a:off x="2013706" y="246888"/>
            <a:ext cx="8780791" cy="64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988" y="795282"/>
            <a:ext cx="10972800" cy="49663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Material: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Division </a:t>
            </a:r>
            <a:r>
              <a:rPr lang="en-US" sz="2200" b="1" dirty="0" err="1" smtClean="0"/>
              <a:t>Tracheophyta</a:t>
            </a:r>
            <a:r>
              <a:rPr lang="en-US" sz="2200" b="1" dirty="0" smtClean="0"/>
              <a:t>  – vascular plants, </a:t>
            </a:r>
            <a:r>
              <a:rPr lang="en-US" sz="2200" b="1" dirty="0" err="1" smtClean="0"/>
              <a:t>tracheophytes</a:t>
            </a:r>
            <a:r>
              <a:rPr lang="en-US" sz="2200" b="1" dirty="0" smtClean="0"/>
              <a:t>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Class</a:t>
            </a:r>
            <a:r>
              <a:rPr lang="en-US" sz="2200" b="1" dirty="0" smtClean="0">
                <a:hlinkClick r:id="rId2"/>
              </a:rPr>
              <a:t> </a:t>
            </a:r>
            <a:r>
              <a:rPr lang="en-US" sz="2200" b="1" dirty="0" err="1" smtClean="0"/>
              <a:t>Polypodiopsida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leptosporangiate</a:t>
            </a:r>
            <a:r>
              <a:rPr lang="en-US" sz="2200" b="1" dirty="0" smtClean="0"/>
              <a:t> ferns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Order </a:t>
            </a:r>
            <a:r>
              <a:rPr lang="en-US" sz="2200" b="1" dirty="0" err="1" smtClean="0"/>
              <a:t>Polypodiales</a:t>
            </a:r>
            <a:endParaRPr lang="en-US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Family </a:t>
            </a:r>
            <a:r>
              <a:rPr lang="en-US" sz="2400" b="1" dirty="0" err="1" smtClean="0"/>
              <a:t>Polypodiaceae</a:t>
            </a:r>
            <a:r>
              <a:rPr lang="en-US" sz="2400" b="1" dirty="0" smtClean="0"/>
              <a:t> – common ferns, licorice ferns</a:t>
            </a:r>
            <a:endParaRPr lang="en-US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Genus </a:t>
            </a:r>
            <a:r>
              <a:rPr lang="en-US" sz="2400" b="1" i="1" dirty="0" err="1" smtClean="0"/>
              <a:t>Polypodium</a:t>
            </a:r>
            <a:r>
              <a:rPr lang="en-US" sz="2400" dirty="0" smtClean="0"/>
              <a:t> – </a:t>
            </a:r>
            <a:r>
              <a:rPr lang="en-US" sz="2400" b="1" dirty="0" err="1" smtClean="0"/>
              <a:t>polypody</a:t>
            </a:r>
            <a:endParaRPr lang="ru-RU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Herbarium of </a:t>
            </a:r>
            <a:r>
              <a:rPr lang="en-US" sz="2400" i="1" dirty="0" err="1" smtClean="0"/>
              <a:t>Polypodium</a:t>
            </a:r>
            <a:r>
              <a:rPr lang="en-US" sz="2400" i="1" dirty="0" smtClean="0"/>
              <a:t> sp.  </a:t>
            </a: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Objective</a:t>
            </a:r>
            <a:r>
              <a:rPr lang="en-US" sz="2200" b="1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To investigate the structural features of </a:t>
            </a:r>
            <a:r>
              <a:rPr lang="en-US" sz="2400" i="1" dirty="0" err="1" smtClean="0"/>
              <a:t>Polypodium</a:t>
            </a:r>
            <a:r>
              <a:rPr lang="en-US" sz="2400" i="1" dirty="0" smtClean="0"/>
              <a:t> sp.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Consider and draw a general view of </a:t>
            </a:r>
            <a:r>
              <a:rPr lang="en-US" sz="2200" i="1" dirty="0" err="1" smtClean="0"/>
              <a:t>Polypodium</a:t>
            </a:r>
            <a:r>
              <a:rPr lang="en-US" sz="2200" i="1" dirty="0" smtClean="0"/>
              <a:t> sp. </a:t>
            </a:r>
            <a:r>
              <a:rPr lang="en-US" sz="2200" dirty="0" smtClean="0"/>
              <a:t>with fronds, </a:t>
            </a:r>
            <a:r>
              <a:rPr lang="en-US" sz="2200" dirty="0" err="1" smtClean="0"/>
              <a:t>sori</a:t>
            </a:r>
            <a:r>
              <a:rPr lang="en-US" sz="2200" dirty="0" smtClean="0"/>
              <a:t>. Label in the picture: rhizome, adventitious roots, fronds, </a:t>
            </a:r>
            <a:r>
              <a:rPr lang="en-US" sz="2200" dirty="0" err="1" smtClean="0"/>
              <a:t>sori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.pinimg.com/originals/e8/9e/53/e89e53ad3c1336df5c9b036de296e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292" y="0"/>
            <a:ext cx="4890435" cy="648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54394" y="5950958"/>
            <a:ext cx="186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Polypodium</a:t>
            </a:r>
            <a:r>
              <a:rPr lang="en-US" sz="2000" b="1" i="1" dirty="0" smtClean="0"/>
              <a:t> sp. 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686" y="1132635"/>
            <a:ext cx="9374821" cy="43981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Material: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Division </a:t>
            </a:r>
            <a:r>
              <a:rPr lang="en-US" sz="2200" b="1" dirty="0" err="1" smtClean="0"/>
              <a:t>Tracheophyta</a:t>
            </a:r>
            <a:r>
              <a:rPr lang="en-US" sz="2200" b="1" dirty="0" smtClean="0"/>
              <a:t>  – vascular plants, </a:t>
            </a:r>
            <a:r>
              <a:rPr lang="en-US" sz="2200" b="1" dirty="0" err="1" smtClean="0"/>
              <a:t>tracheophytes</a:t>
            </a:r>
            <a:r>
              <a:rPr lang="en-US" sz="2200" b="1" dirty="0" smtClean="0"/>
              <a:t>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Class</a:t>
            </a:r>
            <a:r>
              <a:rPr lang="en-US" sz="2200" b="1" dirty="0" smtClean="0">
                <a:hlinkClick r:id="rId2"/>
              </a:rPr>
              <a:t> </a:t>
            </a:r>
            <a:r>
              <a:rPr lang="en-US" sz="2200" b="1" dirty="0" err="1" smtClean="0"/>
              <a:t>Polypodiopsida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leptosporangiate</a:t>
            </a:r>
            <a:r>
              <a:rPr lang="en-US" sz="2200" b="1" dirty="0" smtClean="0"/>
              <a:t> ferns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Order </a:t>
            </a:r>
            <a:r>
              <a:rPr lang="en-US" sz="2200" b="1" dirty="0" err="1" smtClean="0"/>
              <a:t>Salviniales</a:t>
            </a:r>
            <a:endParaRPr lang="en-US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Family </a:t>
            </a:r>
            <a:r>
              <a:rPr lang="en-US" sz="2200" b="1" dirty="0" err="1" smtClean="0"/>
              <a:t>Salviniaceae</a:t>
            </a:r>
            <a:r>
              <a:rPr lang="en-US" sz="22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/>
              <a:t>Genus  </a:t>
            </a:r>
            <a:r>
              <a:rPr lang="en-US" sz="2400" b="1" i="1" dirty="0" err="1" smtClean="0"/>
              <a:t>Salvinia</a:t>
            </a:r>
            <a:endParaRPr lang="ru-RU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Herbarium of </a:t>
            </a:r>
            <a:r>
              <a:rPr lang="en-US" sz="2400" i="1" dirty="0" err="1" smtClean="0"/>
              <a:t>Salvinia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natans</a:t>
            </a:r>
            <a:r>
              <a:rPr lang="en-US" sz="2400" i="1" dirty="0" smtClean="0"/>
              <a:t>.  </a:t>
            </a: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Objective</a:t>
            </a:r>
            <a:r>
              <a:rPr lang="en-US" sz="2200" b="1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To investigate the structural features of </a:t>
            </a:r>
            <a:r>
              <a:rPr lang="en-US" sz="2400" i="1" dirty="0" err="1" smtClean="0"/>
              <a:t>Salvinia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natans</a:t>
            </a:r>
            <a:r>
              <a:rPr lang="en-US" sz="2400" i="1" dirty="0" smtClean="0"/>
              <a:t>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Tasks </a:t>
            </a:r>
            <a:r>
              <a:rPr lang="en-US" sz="2200" b="1" dirty="0" smtClean="0"/>
              <a:t>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Consider and draw a general view of </a:t>
            </a:r>
            <a:r>
              <a:rPr lang="en-US" sz="2200" i="1" dirty="0" err="1" smtClean="0"/>
              <a:t>Salvinia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natans</a:t>
            </a:r>
            <a:r>
              <a:rPr lang="en-US" sz="2000" i="1" dirty="0" smtClean="0"/>
              <a:t>.</a:t>
            </a:r>
            <a:r>
              <a:rPr lang="en-US" sz="2200" dirty="0" smtClean="0"/>
              <a:t> 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DM\Documents\Karime\2018\Lectures\Plant sistematics\Additional materials\Salvinia.jpg"/>
          <p:cNvPicPr>
            <a:picLocks noChangeAspect="1" noChangeArrowheads="1"/>
          </p:cNvPicPr>
          <p:nvPr/>
        </p:nvPicPr>
        <p:blipFill>
          <a:blip r:embed="rId2" cstate="print"/>
          <a:srcRect t="1217" r="50359" b="56740"/>
          <a:stretch>
            <a:fillRect/>
          </a:stretch>
        </p:blipFill>
        <p:spPr bwMode="auto">
          <a:xfrm>
            <a:off x="373754" y="329184"/>
            <a:ext cx="2131702" cy="251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65976" y="4305038"/>
            <a:ext cx="4956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Salvinia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natans</a:t>
            </a:r>
            <a:r>
              <a:rPr lang="en-US" sz="2000" b="1" i="1" dirty="0" smtClean="0"/>
              <a:t> </a:t>
            </a:r>
          </a:p>
          <a:p>
            <a:r>
              <a:rPr lang="en-US" sz="2000" b="1" dirty="0" smtClean="0"/>
              <a:t>A, B – plant</a:t>
            </a:r>
          </a:p>
          <a:p>
            <a:r>
              <a:rPr lang="en-US" sz="2000" b="1" dirty="0" smtClean="0"/>
              <a:t>C – fragment of a fruiting plant</a:t>
            </a:r>
          </a:p>
          <a:p>
            <a:r>
              <a:rPr lang="en-US" sz="2000" b="1" dirty="0" smtClean="0"/>
              <a:t>D – </a:t>
            </a:r>
            <a:r>
              <a:rPr lang="en-US" sz="2000" b="1" dirty="0" err="1" smtClean="0"/>
              <a:t>macrosporangial</a:t>
            </a:r>
            <a:r>
              <a:rPr lang="en-US" sz="2000" b="1" dirty="0" smtClean="0"/>
              <a:t>  and </a:t>
            </a:r>
            <a:r>
              <a:rPr lang="en-US" sz="2000" b="1" dirty="0" err="1" smtClean="0"/>
              <a:t>microsporangial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sporocarp</a:t>
            </a:r>
            <a:endParaRPr lang="en-US" sz="2000" b="1" dirty="0" smtClean="0"/>
          </a:p>
          <a:p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0208" y="5449824"/>
            <a:ext cx="177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Root-like submerged leaf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63040" y="1014984"/>
            <a:ext cx="1719072" cy="2377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676656"/>
            <a:ext cx="127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Sporocarps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59538" y="1607558"/>
            <a:ext cx="182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Macrosporangial</a:t>
            </a:r>
            <a:r>
              <a:rPr lang="en-US" dirty="0" smtClean="0"/>
              <a:t> </a:t>
            </a:r>
            <a:r>
              <a:rPr lang="en-US" dirty="0" err="1" smtClean="0"/>
              <a:t>sporocarp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27" name="Picture 2" descr="C:\Users\ADM\Documents\Karime\2018\Lectures\Plant sistematics\Additional materials\Salvinia.jpg"/>
          <p:cNvPicPr>
            <a:picLocks noChangeAspect="1" noChangeArrowheads="1"/>
          </p:cNvPicPr>
          <p:nvPr/>
        </p:nvPicPr>
        <p:blipFill>
          <a:blip r:embed="rId2" cstate="print"/>
          <a:srcRect l="50989" t="10899" r="2165" b="65098"/>
          <a:stretch>
            <a:fillRect/>
          </a:stretch>
        </p:blipFill>
        <p:spPr bwMode="auto">
          <a:xfrm>
            <a:off x="2642616" y="2194560"/>
            <a:ext cx="2320510" cy="1656000"/>
          </a:xfrm>
          <a:prstGeom prst="rect">
            <a:avLst/>
          </a:prstGeom>
          <a:noFill/>
        </p:spPr>
      </p:pic>
      <p:pic>
        <p:nvPicPr>
          <p:cNvPr id="28" name="Picture 2" descr="C:\Users\ADM\Documents\Karime\2018\Lectures\Plant sistematics\Additional materials\Salvinia.jpg"/>
          <p:cNvPicPr>
            <a:picLocks noChangeAspect="1" noChangeArrowheads="1"/>
          </p:cNvPicPr>
          <p:nvPr/>
        </p:nvPicPr>
        <p:blipFill>
          <a:blip r:embed="rId2" cstate="print"/>
          <a:srcRect l="524" t="41936" r="57102" b="38496"/>
          <a:stretch>
            <a:fillRect/>
          </a:stretch>
        </p:blipFill>
        <p:spPr bwMode="auto">
          <a:xfrm>
            <a:off x="374904" y="2825496"/>
            <a:ext cx="1819656" cy="1170432"/>
          </a:xfrm>
          <a:prstGeom prst="rect">
            <a:avLst/>
          </a:prstGeom>
          <a:noFill/>
        </p:spPr>
      </p:pic>
      <p:pic>
        <p:nvPicPr>
          <p:cNvPr id="31" name="Picture 2" descr="C:\Users\ADM\Documents\Karime\2018\Lectures\Plant sistematics\Additional materials\Salvinia.jpg"/>
          <p:cNvPicPr>
            <a:picLocks noChangeAspect="1" noChangeArrowheads="1"/>
          </p:cNvPicPr>
          <p:nvPr/>
        </p:nvPicPr>
        <p:blipFill>
          <a:blip r:embed="rId2" cstate="print"/>
          <a:srcRect l="-2174" t="69599" r="29137" b="6704"/>
          <a:stretch>
            <a:fillRect/>
          </a:stretch>
        </p:blipFill>
        <p:spPr bwMode="auto">
          <a:xfrm>
            <a:off x="429768" y="4462272"/>
            <a:ext cx="3136392" cy="1417320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2706624" y="5422392"/>
            <a:ext cx="1536192" cy="9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07008" y="3931920"/>
            <a:ext cx="56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86968" y="5733288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23744" y="5943600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366829" y="3157318"/>
            <a:ext cx="1875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microsporangial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sporocarp</a:t>
            </a:r>
            <a:endParaRPr lang="ru-RU" dirty="0"/>
          </a:p>
        </p:txBody>
      </p:sp>
      <p:cxnSp>
        <p:nvCxnSpPr>
          <p:cNvPr id="41" name="Прямая со стрелкой 40"/>
          <p:cNvCxnSpPr>
            <a:endCxn id="19" idx="1"/>
          </p:cNvCxnSpPr>
          <p:nvPr/>
        </p:nvCxnSpPr>
        <p:spPr>
          <a:xfrm flipV="1">
            <a:off x="3364992" y="1930724"/>
            <a:ext cx="794546" cy="849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4256" y="3392424"/>
            <a:ext cx="987552" cy="27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463040" y="1078992"/>
            <a:ext cx="1664208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11880" y="3886200"/>
            <a:ext cx="53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731</Words>
  <Application>Microsoft Office PowerPoint</Application>
  <PresentationFormat>Произвольный</PresentationFormat>
  <Paragraphs>159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Laboratory work 2.2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characteristics of the Mosses, Lycopodium, Horsetails.</dc:title>
  <dc:creator>Абидкулова Каримэ</dc:creator>
  <cp:lastModifiedBy>ADM</cp:lastModifiedBy>
  <cp:revision>465</cp:revision>
  <dcterms:created xsi:type="dcterms:W3CDTF">2018-10-11T08:37:43Z</dcterms:created>
  <dcterms:modified xsi:type="dcterms:W3CDTF">2022-09-25T19:08:05Z</dcterms:modified>
</cp:coreProperties>
</file>